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Open Sans" panose="020B0606030504020204" pitchFamily="34" charset="0"/>
      <p:regular r:id="rId13"/>
      <p:bold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177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2955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7586" y="938213"/>
            <a:ext cx="7768828" cy="18222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650"/>
              </a:lnSpc>
              <a:buNone/>
            </a:pPr>
            <a:r>
              <a:rPr lang="en-US" sz="5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Искусственный </a:t>
            </a:r>
            <a:r>
              <a:rPr lang="en-US" sz="5300" b="1" dirty="0" err="1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интеллект</a:t>
            </a:r>
            <a:r>
              <a:rPr lang="en-US" sz="5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:</a:t>
            </a:r>
            <a:endParaRPr lang="en-US" sz="5300" dirty="0"/>
          </a:p>
        </p:txBody>
      </p:sp>
      <p:sp>
        <p:nvSpPr>
          <p:cNvPr id="4" name="Text 1"/>
          <p:cNvSpPr/>
          <p:nvPr/>
        </p:nvSpPr>
        <p:spPr>
          <a:xfrm>
            <a:off x="687586" y="2857500"/>
            <a:ext cx="7768828" cy="1257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Искусственный интеллект стремительно меняет бизнес-ландшафт. Руководителям важно понимать ключевые концепции и технологии ИИ. Это поможет принимать обоснованные решения и эффективно внедрять ИИ в организации.</a:t>
            </a:r>
            <a:endParaRPr lang="en-US" sz="1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552" y="803672"/>
            <a:ext cx="7556897" cy="1417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Будущее ИИ в бизнесе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552" y="2815828"/>
            <a:ext cx="510064" cy="51006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0120" y="2900839"/>
            <a:ext cx="176927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310" y="2815828"/>
            <a:ext cx="5212318" cy="354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Трансформация процессов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310" y="3306008"/>
            <a:ext cx="6820138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ИИ изменит все аспекты бизнеса. От маркетинга до производства и управления.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552" y="4513064"/>
            <a:ext cx="510064" cy="51006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06542" y="4598075"/>
            <a:ext cx="283964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310" y="4513064"/>
            <a:ext cx="4113967" cy="354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Новые бизнес-модели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310" y="5003244"/>
            <a:ext cx="6820138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Появятся инновационные сервисы на базе ИИ. Изменится структура рынков и конкуренции.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552" y="6210300"/>
            <a:ext cx="510064" cy="51006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05828" y="6295311"/>
            <a:ext cx="285393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310" y="6210300"/>
            <a:ext cx="3632002" cy="354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Этичное внедрение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310" y="6700480"/>
            <a:ext cx="6820138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Успех зависит от прозрачного и ответственного подхода. Необходимо учитывать социальные последствия ИИ.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8043" y="598408"/>
            <a:ext cx="7620714" cy="2039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Определение искусственного интеллекта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48043" y="3209449"/>
            <a:ext cx="489585" cy="489585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07944" y="3291007"/>
            <a:ext cx="169783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955155" y="3209449"/>
            <a:ext cx="2720102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Концепция ИИ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955155" y="3679984"/>
            <a:ext cx="6913602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ИИ применяет передовую аналитику и логику для интерпретации событий и автоматизации решений.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48043" y="4838581"/>
            <a:ext cx="489585" cy="489585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56509" y="4920139"/>
            <a:ext cx="27253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6955155" y="4838581"/>
            <a:ext cx="4098488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Ключевые компоненты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6955155" y="5309116"/>
            <a:ext cx="6913602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Включает машинное обучение и вероятностный анализ для работы с неопределенностью.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8043" y="6467713"/>
            <a:ext cx="489585" cy="489585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55913" y="6549271"/>
            <a:ext cx="273844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6955155" y="6467713"/>
            <a:ext cx="4786432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Практическое применение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955155" y="6938248"/>
            <a:ext cx="6913602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ИИ поддерживает принятие решений и выполняет автономные действия в различных сферах.</a:t>
            </a:r>
            <a:endParaRPr lang="en-US" sz="17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6B3E9BF8-A763-A5AC-500B-1F3CFD024B3B}"/>
              </a:ext>
            </a:extLst>
          </p:cNvPr>
          <p:cNvSpPr/>
          <p:nvPr/>
        </p:nvSpPr>
        <p:spPr>
          <a:xfrm>
            <a:off x="12821478" y="7722704"/>
            <a:ext cx="1808922" cy="506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4498" y="729139"/>
            <a:ext cx="7655004" cy="1329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Большие языковые модели (LLM)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52036" y="2377321"/>
            <a:ext cx="22860" cy="5123021"/>
          </a:xfrm>
          <a:prstGeom prst="roundRect">
            <a:avLst>
              <a:gd name="adj" fmla="val 390813"/>
            </a:avLst>
          </a:prstGeom>
          <a:solidFill>
            <a:srgbClr val="BCDBD4"/>
          </a:solidFill>
          <a:ln/>
        </p:spPr>
      </p:sp>
      <p:sp>
        <p:nvSpPr>
          <p:cNvPr id="5" name="Shape 2"/>
          <p:cNvSpPr/>
          <p:nvPr/>
        </p:nvSpPr>
        <p:spPr>
          <a:xfrm>
            <a:off x="1279862" y="2844284"/>
            <a:ext cx="744498" cy="22860"/>
          </a:xfrm>
          <a:prstGeom prst="roundRect">
            <a:avLst>
              <a:gd name="adj" fmla="val 390813"/>
            </a:avLst>
          </a:prstGeom>
          <a:solidFill>
            <a:srgbClr val="BCDBD4"/>
          </a:solidFill>
          <a:ln/>
        </p:spPr>
      </p:sp>
      <p:sp>
        <p:nvSpPr>
          <p:cNvPr id="6" name="Shape 3"/>
          <p:cNvSpPr/>
          <p:nvPr/>
        </p:nvSpPr>
        <p:spPr>
          <a:xfrm>
            <a:off x="824210" y="2616518"/>
            <a:ext cx="478512" cy="478512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0420" y="2696170"/>
            <a:ext cx="165973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2233374" y="2589967"/>
            <a:ext cx="2658904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Обучение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33374" y="3049786"/>
            <a:ext cx="6166128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LLM обучаются на миллиардах слов из различных источников данных.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9862" y="4622840"/>
            <a:ext cx="744498" cy="22860"/>
          </a:xfrm>
          <a:prstGeom prst="roundRect">
            <a:avLst>
              <a:gd name="adj" fmla="val 390813"/>
            </a:avLst>
          </a:prstGeom>
          <a:solidFill>
            <a:srgbClr val="BCDBD4"/>
          </a:solidFill>
          <a:ln/>
        </p:spPr>
      </p:sp>
      <p:sp>
        <p:nvSpPr>
          <p:cNvPr id="11" name="Shape 8"/>
          <p:cNvSpPr/>
          <p:nvPr/>
        </p:nvSpPr>
        <p:spPr>
          <a:xfrm>
            <a:off x="824210" y="4395073"/>
            <a:ext cx="478512" cy="478512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30295" y="4474726"/>
            <a:ext cx="266343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0"/>
          <p:cNvSpPr/>
          <p:nvPr/>
        </p:nvSpPr>
        <p:spPr>
          <a:xfrm>
            <a:off x="2233374" y="4368522"/>
            <a:ext cx="3421023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Функциональность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33374" y="4828342"/>
            <a:ext cx="6166128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Модели интерпретируют текстовые входные данные и генерируют человекоподобные ответы.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9862" y="6401395"/>
            <a:ext cx="744498" cy="22860"/>
          </a:xfrm>
          <a:prstGeom prst="roundRect">
            <a:avLst>
              <a:gd name="adj" fmla="val 390813"/>
            </a:avLst>
          </a:prstGeom>
          <a:solidFill>
            <a:srgbClr val="BCDBD4"/>
          </a:solidFill>
          <a:ln/>
        </p:spPr>
      </p:sp>
      <p:sp>
        <p:nvSpPr>
          <p:cNvPr id="16" name="Shape 13"/>
          <p:cNvSpPr/>
          <p:nvPr/>
        </p:nvSpPr>
        <p:spPr>
          <a:xfrm>
            <a:off x="824210" y="6173629"/>
            <a:ext cx="478512" cy="478512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29580" y="6253282"/>
            <a:ext cx="267653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2233374" y="6147078"/>
            <a:ext cx="2658904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Применение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33374" y="6606897"/>
            <a:ext cx="6166128" cy="680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LLM улучшают работу поисковых систем и создают контент в различных форматах.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26845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Машинное обучение и глубокое обучение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86996"/>
            <a:ext cx="3898821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Машинное обучение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05337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Использует статистические модели для извлечения знаний из данных. Создает алгоритмы для прогнозирования и анализа.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86996"/>
            <a:ext cx="381047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Глубокое обучение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21957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Подвид машинного обучения с многослойной структурой. Позволяет решать более сложные задачи с высокой точностью.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8699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Ограничения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21957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Требует больших объемов качественных данных. Не всегда подходит для компаний с ограниченными ресурсами.</a:t>
            </a:r>
            <a:endParaRPr lang="en-US" sz="19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DC31772-90EF-883A-61A1-A21AEAC60C7E}"/>
              </a:ext>
            </a:extLst>
          </p:cNvPr>
          <p:cNvSpPr/>
          <p:nvPr/>
        </p:nvSpPr>
        <p:spPr>
          <a:xfrm>
            <a:off x="12821478" y="7722704"/>
            <a:ext cx="1808922" cy="506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2563" y="578406"/>
            <a:ext cx="7671673" cy="1314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Ключевые технологии ИИ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563" y="2208490"/>
            <a:ext cx="1051679" cy="18770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9639" y="2418755"/>
            <a:ext cx="6304598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Обработка естественного языка (NLP)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589639" y="3202067"/>
            <a:ext cx="6304598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Обеспечивает интуитивное общение между людьми и системами. Включает анализ и генерацию текста.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2563" y="4085511"/>
            <a:ext cx="1051679" cy="168271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89639" y="4295775"/>
            <a:ext cx="4016216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Представление знаний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589639" y="4750475"/>
            <a:ext cx="6304598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Использует графы знаний для быстрого доступа и анализа сетей данных.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2563" y="5768221"/>
            <a:ext cx="1051679" cy="188499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89639" y="5978485"/>
            <a:ext cx="3804285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Агентные вычисления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589639" y="6433185"/>
            <a:ext cx="6304598" cy="100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Автономные программы, действующие от имени пользователей. Включает чат-боты и агентов автоматизации.</a:t>
            </a:r>
            <a:endParaRPr lang="en-US" sz="16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5816964-00E0-D53C-4EA8-9991E5987B5B}"/>
              </a:ext>
            </a:extLst>
          </p:cNvPr>
          <p:cNvSpPr/>
          <p:nvPr/>
        </p:nvSpPr>
        <p:spPr>
          <a:xfrm>
            <a:off x="12821478" y="7722704"/>
            <a:ext cx="1808922" cy="506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854" y="727591"/>
            <a:ext cx="7664291" cy="1321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Адаптивный и дополненный ИИ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39854" y="2365772"/>
            <a:ext cx="7664291" cy="1571149"/>
          </a:xfrm>
          <a:prstGeom prst="roundRect">
            <a:avLst>
              <a:gd name="adj" fmla="val 565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8810" y="2584728"/>
            <a:ext cx="2780824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Адаптивный ИИ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58810" y="3041690"/>
            <a:ext cx="722637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Изменяет поведение модели после развертывания. Учится на основе опыта взаимодействия с человеком и машиной.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39854" y="4148257"/>
            <a:ext cx="7664291" cy="1571149"/>
          </a:xfrm>
          <a:prstGeom prst="roundRect">
            <a:avLst>
              <a:gd name="adj" fmla="val 565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58810" y="4367213"/>
            <a:ext cx="3005852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Дополненный ИИ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58810" y="4824174"/>
            <a:ext cx="722637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Расширяет возможности существующих систем. Добавляет интеллектуальные функции к традиционным процессам.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39854" y="5930741"/>
            <a:ext cx="7664291" cy="1571149"/>
          </a:xfrm>
          <a:prstGeom prst="roundRect">
            <a:avLst>
              <a:gd name="adj" fmla="val 565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58810" y="6149697"/>
            <a:ext cx="2657475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Преимущества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958810" y="6606659"/>
            <a:ext cx="722637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Повышает гибкость и эффективность ИИ-систем. Позволяет быстро адаптироваться к изменяющимся условиям.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128" y="695206"/>
            <a:ext cx="7774543" cy="1834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Генеративный ИИ и фундаментальные модели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453187" y="2822853"/>
            <a:ext cx="22860" cy="4711422"/>
          </a:xfrm>
          <a:prstGeom prst="roundRect">
            <a:avLst>
              <a:gd name="adj" fmla="val 359486"/>
            </a:avLst>
          </a:prstGeom>
          <a:solidFill>
            <a:srgbClr val="BCDBD4"/>
          </a:solidFill>
          <a:ln/>
        </p:spPr>
      </p:sp>
      <p:sp>
        <p:nvSpPr>
          <p:cNvPr id="5" name="Shape 2"/>
          <p:cNvSpPr/>
          <p:nvPr/>
        </p:nvSpPr>
        <p:spPr>
          <a:xfrm>
            <a:off x="6661845" y="3251478"/>
            <a:ext cx="684728" cy="22860"/>
          </a:xfrm>
          <a:prstGeom prst="roundRect">
            <a:avLst>
              <a:gd name="adj" fmla="val 359486"/>
            </a:avLst>
          </a:prstGeom>
          <a:solidFill>
            <a:srgbClr val="BCDBD4"/>
          </a:solidFill>
          <a:ln/>
        </p:spPr>
      </p:sp>
      <p:sp>
        <p:nvSpPr>
          <p:cNvPr id="6" name="Shape 3"/>
          <p:cNvSpPr/>
          <p:nvPr/>
        </p:nvSpPr>
        <p:spPr>
          <a:xfrm>
            <a:off x="6244530" y="3042880"/>
            <a:ext cx="440174" cy="44017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88239" y="3116223"/>
            <a:ext cx="152638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540704" y="3018473"/>
            <a:ext cx="2814518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Генеративный ИИ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40704" y="3441502"/>
            <a:ext cx="6404967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Создает инновационный контент на основе обучающих данных. Применяется в творчестве и разработке.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61845" y="4887158"/>
            <a:ext cx="684728" cy="22860"/>
          </a:xfrm>
          <a:prstGeom prst="roundRect">
            <a:avLst>
              <a:gd name="adj" fmla="val 359486"/>
            </a:avLst>
          </a:prstGeom>
          <a:solidFill>
            <a:srgbClr val="BCDBD4"/>
          </a:solidFill>
          <a:ln/>
        </p:spPr>
      </p:sp>
      <p:sp>
        <p:nvSpPr>
          <p:cNvPr id="11" name="Shape 8"/>
          <p:cNvSpPr/>
          <p:nvPr/>
        </p:nvSpPr>
        <p:spPr>
          <a:xfrm>
            <a:off x="6244530" y="4678561"/>
            <a:ext cx="440174" cy="44017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42043" y="4751903"/>
            <a:ext cx="245031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540704" y="4654153"/>
            <a:ext cx="4378166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Фундаментальные модели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540704" y="5077182"/>
            <a:ext cx="6404967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Крупные модели, обученные на широком наборе данных. Адаптируются к различным задачам.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61845" y="6522839"/>
            <a:ext cx="684728" cy="22860"/>
          </a:xfrm>
          <a:prstGeom prst="roundRect">
            <a:avLst>
              <a:gd name="adj" fmla="val 359486"/>
            </a:avLst>
          </a:prstGeom>
          <a:solidFill>
            <a:srgbClr val="BCDBD4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4530" y="6314242"/>
            <a:ext cx="440174" cy="44017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41447" y="6387584"/>
            <a:ext cx="246221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7540704" y="6289834"/>
            <a:ext cx="2445782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Влияние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540704" y="6712863"/>
            <a:ext cx="6404967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Потенциально изменит экономические и социальные структуры. Открывает новые возможности для бизнеса.</a:t>
            </a:r>
            <a:endParaRPr lang="en-US" sz="15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DF13076-6034-3C97-0B0E-F50CD7E53BC9}"/>
              </a:ext>
            </a:extLst>
          </p:cNvPr>
          <p:cNvSpPr/>
          <p:nvPr/>
        </p:nvSpPr>
        <p:spPr>
          <a:xfrm>
            <a:off x="12821478" y="7722704"/>
            <a:ext cx="1808922" cy="506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144000" y="0"/>
            <a:ext cx="5486400" cy="8229600"/>
          </a:xfrm>
          <a:prstGeom prst="rect">
            <a:avLst/>
          </a:prstGeom>
          <a:solidFill>
            <a:srgbClr val="E5E0D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412" y="494109"/>
            <a:ext cx="7887176" cy="1122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Интернет вещей и ИИ на периферии</a:t>
            </a:r>
            <a:endParaRPr lang="en-US" sz="35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12" y="1885474"/>
            <a:ext cx="448866" cy="44886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28412" y="2513886"/>
            <a:ext cx="272950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Умные устройства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628412" y="2902029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IoT включает сеть физических объектов со встроенными технологиями. Собирает данные для ИИ-анализа.</a:t>
            </a:r>
            <a:endParaRPr lang="en-US" sz="14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12" y="4015026"/>
            <a:ext cx="448866" cy="44886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28412" y="4643438"/>
            <a:ext cx="2633782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ИИ на периферии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628412" y="5031581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Встраивает ИИ в конечные устройства. Обеспечивает быструю обработку данных без облака.</a:t>
            </a:r>
            <a:endParaRPr lang="en-US" sz="140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12" y="6144578"/>
            <a:ext cx="448866" cy="44886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28412" y="67729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Интеграция</a:t>
            </a:r>
            <a:endParaRPr lang="en-US" sz="1750" dirty="0"/>
          </a:p>
        </p:txBody>
      </p:sp>
      <p:sp>
        <p:nvSpPr>
          <p:cNvPr id="14" name="Text 7"/>
          <p:cNvSpPr/>
          <p:nvPr/>
        </p:nvSpPr>
        <p:spPr>
          <a:xfrm>
            <a:off x="628412" y="7161133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Сочетание IoT и ИИ создает умные экосистемы. Позволяет реализовать сценарии реального времени.</a:t>
            </a:r>
            <a:endParaRPr lang="en-US" sz="140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76F4393-B15D-E3E9-1412-77A6A56B036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6806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23" name="Shape 3">
            <a:extLst>
              <a:ext uri="{FF2B5EF4-FFF2-40B4-BE49-F238E27FC236}">
                <a16:creationId xmlns:a16="http://schemas.microsoft.com/office/drawing/2014/main" id="{974CDE0F-0AE8-1DDD-C714-53C3A87C6CC1}"/>
              </a:ext>
            </a:extLst>
          </p:cNvPr>
          <p:cNvSpPr/>
          <p:nvPr/>
        </p:nvSpPr>
        <p:spPr>
          <a:xfrm>
            <a:off x="627712" y="1906845"/>
            <a:ext cx="440174" cy="44017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4" name="Text 4">
            <a:extLst>
              <a:ext uri="{FF2B5EF4-FFF2-40B4-BE49-F238E27FC236}">
                <a16:creationId xmlns:a16="http://schemas.microsoft.com/office/drawing/2014/main" id="{5FCD4854-4BCC-CE22-3451-F9B9BB07978F}"/>
              </a:ext>
            </a:extLst>
          </p:cNvPr>
          <p:cNvSpPr/>
          <p:nvPr/>
        </p:nvSpPr>
        <p:spPr>
          <a:xfrm>
            <a:off x="771421" y="1980188"/>
            <a:ext cx="152638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300" dirty="0"/>
          </a:p>
        </p:txBody>
      </p:sp>
      <p:sp>
        <p:nvSpPr>
          <p:cNvPr id="25" name="Shape 8">
            <a:extLst>
              <a:ext uri="{FF2B5EF4-FFF2-40B4-BE49-F238E27FC236}">
                <a16:creationId xmlns:a16="http://schemas.microsoft.com/office/drawing/2014/main" id="{9E513547-995B-20BC-C008-CC019CD2D045}"/>
              </a:ext>
            </a:extLst>
          </p:cNvPr>
          <p:cNvSpPr/>
          <p:nvPr/>
        </p:nvSpPr>
        <p:spPr>
          <a:xfrm>
            <a:off x="628306" y="4006930"/>
            <a:ext cx="440174" cy="44017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6" name="Text 9">
            <a:extLst>
              <a:ext uri="{FF2B5EF4-FFF2-40B4-BE49-F238E27FC236}">
                <a16:creationId xmlns:a16="http://schemas.microsoft.com/office/drawing/2014/main" id="{32D62229-CB39-67B4-3D88-5CDB32FAF387}"/>
              </a:ext>
            </a:extLst>
          </p:cNvPr>
          <p:cNvSpPr/>
          <p:nvPr/>
        </p:nvSpPr>
        <p:spPr>
          <a:xfrm>
            <a:off x="725819" y="4080272"/>
            <a:ext cx="245031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300" dirty="0"/>
          </a:p>
        </p:txBody>
      </p:sp>
      <p:sp>
        <p:nvSpPr>
          <p:cNvPr id="27" name="Shape 13">
            <a:extLst>
              <a:ext uri="{FF2B5EF4-FFF2-40B4-BE49-F238E27FC236}">
                <a16:creationId xmlns:a16="http://schemas.microsoft.com/office/drawing/2014/main" id="{59F0D889-D6AF-20C9-856C-AE0F96D573BD}"/>
              </a:ext>
            </a:extLst>
          </p:cNvPr>
          <p:cNvSpPr/>
          <p:nvPr/>
        </p:nvSpPr>
        <p:spPr>
          <a:xfrm>
            <a:off x="628306" y="6132255"/>
            <a:ext cx="440174" cy="44017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8" name="Text 14">
            <a:extLst>
              <a:ext uri="{FF2B5EF4-FFF2-40B4-BE49-F238E27FC236}">
                <a16:creationId xmlns:a16="http://schemas.microsoft.com/office/drawing/2014/main" id="{EA2F99B7-7CF2-2B34-6A62-7CA2C29A4DD2}"/>
              </a:ext>
            </a:extLst>
          </p:cNvPr>
          <p:cNvSpPr/>
          <p:nvPr/>
        </p:nvSpPr>
        <p:spPr>
          <a:xfrm>
            <a:off x="725223" y="6205597"/>
            <a:ext cx="246221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6024" y="1363980"/>
            <a:ext cx="7544752" cy="1427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Этика и регулирование ИИ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6024" y="3134439"/>
            <a:ext cx="7544752" cy="3731181"/>
          </a:xfrm>
          <a:prstGeom prst="roundRect">
            <a:avLst>
              <a:gd name="adj" fmla="val 257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93644" y="3142059"/>
            <a:ext cx="7528679" cy="6548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22958" y="3286720"/>
            <a:ext cx="2048708" cy="365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Аспект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6010" y="3286720"/>
            <a:ext cx="2044898" cy="365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Вызовы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253" y="3286720"/>
            <a:ext cx="2048708" cy="365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Рекомендации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93644" y="3796903"/>
            <a:ext cx="7528679" cy="10203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22958" y="3941564"/>
            <a:ext cx="2048708" cy="365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Прозрачность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6010" y="3941564"/>
            <a:ext cx="2044898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Сложность алгоритмов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253" y="3941564"/>
            <a:ext cx="2048708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Внедрение объяснимого ИИ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93644" y="4817269"/>
            <a:ext cx="7528679" cy="10203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22958" y="4961930"/>
            <a:ext cx="2048708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Конфиденциальность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6010" y="4961930"/>
            <a:ext cx="2044898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Использование личных данных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253" y="4961930"/>
            <a:ext cx="2048708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Строгие политики защиты данных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93644" y="5837634"/>
            <a:ext cx="7528679" cy="10203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22958" y="5982295"/>
            <a:ext cx="2048708" cy="365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Ответственность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6010" y="5982295"/>
            <a:ext cx="2044898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Автономные решения ИИ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253" y="5982295"/>
            <a:ext cx="2048708" cy="731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Четкие рамки ответственности</a:t>
            </a:r>
            <a:endParaRPr lang="en-US" sz="1750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58395811-07A3-DD74-7C95-77AD4D416D21}"/>
              </a:ext>
            </a:extLst>
          </p:cNvPr>
          <p:cNvSpPr/>
          <p:nvPr/>
        </p:nvSpPr>
        <p:spPr>
          <a:xfrm>
            <a:off x="12821478" y="7722704"/>
            <a:ext cx="1808922" cy="506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482</Words>
  <Application>Microsoft Office PowerPoint</Application>
  <PresentationFormat>Произвольный</PresentationFormat>
  <Paragraphs>96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Unbounded Bold</vt:lpstr>
      <vt:lpstr>Open Sans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61905</cp:lastModifiedBy>
  <cp:revision>2</cp:revision>
  <dcterms:created xsi:type="dcterms:W3CDTF">2024-10-15T06:49:30Z</dcterms:created>
  <dcterms:modified xsi:type="dcterms:W3CDTF">2024-10-15T06:57:44Z</dcterms:modified>
</cp:coreProperties>
</file>